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35"/>
  </p:notesMasterIdLst>
  <p:sldIdLst>
    <p:sldId id="256" r:id="rId2"/>
    <p:sldId id="267" r:id="rId3"/>
    <p:sldId id="266" r:id="rId4"/>
    <p:sldId id="268" r:id="rId5"/>
    <p:sldId id="283" r:id="rId6"/>
    <p:sldId id="269" r:id="rId7"/>
    <p:sldId id="285" r:id="rId8"/>
    <p:sldId id="286" r:id="rId9"/>
    <p:sldId id="287" r:id="rId10"/>
    <p:sldId id="288" r:id="rId11"/>
    <p:sldId id="289" r:id="rId12"/>
    <p:sldId id="270" r:id="rId13"/>
    <p:sldId id="290" r:id="rId14"/>
    <p:sldId id="291" r:id="rId15"/>
    <p:sldId id="292" r:id="rId16"/>
    <p:sldId id="295" r:id="rId17"/>
    <p:sldId id="271" r:id="rId18"/>
    <p:sldId id="294" r:id="rId19"/>
    <p:sldId id="275" r:id="rId20"/>
    <p:sldId id="276" r:id="rId21"/>
    <p:sldId id="297" r:id="rId22"/>
    <p:sldId id="281" r:id="rId23"/>
    <p:sldId id="272" r:id="rId24"/>
    <p:sldId id="280" r:id="rId25"/>
    <p:sldId id="300" r:id="rId26"/>
    <p:sldId id="273" r:id="rId27"/>
    <p:sldId id="274" r:id="rId28"/>
    <p:sldId id="301" r:id="rId29"/>
    <p:sldId id="277" r:id="rId30"/>
    <p:sldId id="302" r:id="rId31"/>
    <p:sldId id="293" r:id="rId32"/>
    <p:sldId id="299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42"/>
    <p:restoredTop sz="94580"/>
  </p:normalViewPr>
  <p:slideViewPr>
    <p:cSldViewPr snapToGrid="0" snapToObjects="1">
      <p:cViewPr>
        <p:scale>
          <a:sx n="100" d="100"/>
          <a:sy n="100" d="100"/>
        </p:scale>
        <p:origin x="16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/>
          <a:lstStyle/>
          <a:p>
            <a:pPr algn="l"/>
            <a:r>
              <a:rPr lang="en-US" sz="4800" dirty="0" smtClean="0"/>
              <a:t>Introduction to </a:t>
            </a:r>
            <a:r>
              <a:rPr lang="en-US" sz="4800" dirty="0" smtClean="0"/>
              <a:t>Time Series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- Seasonal Adjustments (log)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3200402"/>
            <a:ext cx="49911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)$seasonal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858820"/>
            <a:ext cx="4851400" cy="441036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393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Time Series </a:t>
            </a:r>
            <a:r>
              <a:rPr lang="mr-IN" sz="4400" dirty="0" smtClean="0"/>
              <a:t>–</a:t>
            </a:r>
            <a:r>
              <a:rPr lang="en-US" sz="4400" dirty="0" smtClean="0"/>
              <a:t> Random Fluctuations</a:t>
            </a:r>
            <a:endParaRPr lang="en-US" sz="4400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2743202"/>
            <a:ext cx="3843020" cy="1981198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)$seasonal</a:t>
            </a:r>
          </a:p>
          <a:p>
            <a:pPr algn="ctr"/>
            <a:r>
              <a:rPr lang="en-US" dirty="0" smtClean="0"/>
              <a:t>- log(</a:t>
            </a:r>
            <a:r>
              <a:rPr lang="en-US" dirty="0" err="1" smtClean="0"/>
              <a:t>AirPassengers</a:t>
            </a:r>
            <a:r>
              <a:rPr lang="en-US" dirty="0" smtClean="0"/>
              <a:t>)$trend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47" y="1981200"/>
            <a:ext cx="5554133" cy="41656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663700" y="5346700"/>
            <a:ext cx="2730500" cy="6477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Stationary time series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4394200" y="5194300"/>
            <a:ext cx="1447800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1363" y="2708275"/>
            <a:ext cx="7442200" cy="326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1: </a:t>
            </a:r>
            <a:r>
              <a:rPr lang="en-US" dirty="0" smtClean="0"/>
              <a:t>Mean of the series should not change with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2: </a:t>
            </a:r>
            <a:r>
              <a:rPr lang="en-US" dirty="0" smtClean="0"/>
              <a:t>Variance of the series should not change with time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2646591"/>
            <a:ext cx="7385050" cy="32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19031"/>
            <a:ext cx="10058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Criteria 3: </a:t>
            </a:r>
            <a:r>
              <a:rPr lang="en-US" dirty="0" smtClean="0"/>
              <a:t>Auto Covariance of series should not change with time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800350"/>
            <a:ext cx="7188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Time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44600" y="2171700"/>
            <a:ext cx="2044700" cy="64770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do we care 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1500" y="2171700"/>
            <a:ext cx="3098800" cy="120032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model and forecast the time invariant component using statistical techniques and models.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44600" y="4956264"/>
            <a:ext cx="2044700" cy="64770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we do it 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81500" y="4679949"/>
            <a:ext cx="3098800" cy="147732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Various methods such as: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Box Cox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De-trending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Seasonal Adjustments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Differencing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7280" y="3594100"/>
            <a:ext cx="6383020" cy="646331"/>
          </a:xfrm>
          <a:prstGeom prst="rect">
            <a:avLst/>
          </a:prstGeom>
          <a:solidFill>
            <a:srgbClr val="92D050">
              <a:alpha val="32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Stationary series are easy to predict as statistical properties will stay same in future as they are in </a:t>
            </a:r>
            <a:r>
              <a:rPr lang="en-US" dirty="0" smtClean="0"/>
              <a:t>past</a:t>
            </a:r>
            <a:r>
              <a:rPr lang="en-US" dirty="0"/>
              <a:t>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724900" y="2171700"/>
            <a:ext cx="2641600" cy="3670300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</a:rPr>
              <a:t>"I have seen the future and it is very much like the present, only longer." </a:t>
            </a:r>
            <a:endParaRPr lang="en-US" b="1" dirty="0" smtClean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dirty="0">
              <a:solidFill>
                <a:schemeClr val="accent2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Kehlog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Albran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	   </a:t>
            </a:r>
            <a:r>
              <a:rPr lang="en-US" i="1" dirty="0" smtClean="0">
                <a:solidFill>
                  <a:schemeClr val="accent2"/>
                </a:solidFill>
              </a:rPr>
              <a:t>The Profit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Box Cox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72970"/>
            <a:ext cx="4133493" cy="2970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3800" y="2032000"/>
            <a:ext cx="40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Box Cox Transformations of time series are used to help </a:t>
            </a:r>
            <a:r>
              <a:rPr lang="en-US" dirty="0" smtClean="0">
                <a:solidFill>
                  <a:srgbClr val="C00000"/>
                </a:solidFill>
              </a:rPr>
              <a:t>stabilize the variance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16" y="1919032"/>
            <a:ext cx="4223464" cy="43942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127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837106"/>
            <a:ext cx="5923280" cy="4388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1900" y="1852407"/>
            <a:ext cx="3746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Differencing time series is a method to </a:t>
            </a:r>
            <a:r>
              <a:rPr lang="en-US" dirty="0" smtClean="0">
                <a:solidFill>
                  <a:srgbClr val="C00000"/>
                </a:solidFill>
              </a:rPr>
              <a:t>help stabilize the mean</a:t>
            </a:r>
            <a:r>
              <a:rPr lang="en-US" dirty="0" smtClean="0"/>
              <a:t> and bring about stationarity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Repeated Differencing can be used to </a:t>
            </a:r>
            <a:r>
              <a:rPr lang="en-US" dirty="0" smtClean="0">
                <a:solidFill>
                  <a:srgbClr val="C00000"/>
                </a:solidFill>
              </a:rPr>
              <a:t>remove identifiable </a:t>
            </a:r>
            <a:r>
              <a:rPr lang="en-US" dirty="0" smtClean="0"/>
              <a:t>trends and seasonal </a:t>
            </a:r>
            <a:r>
              <a:rPr lang="en-US" dirty="0" smtClean="0">
                <a:solidFill>
                  <a:srgbClr val="C00000"/>
                </a:solidFill>
              </a:rPr>
              <a:t>patterns</a:t>
            </a:r>
            <a:r>
              <a:rPr lang="en-US" dirty="0" smtClean="0"/>
              <a:t> in a time series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differenced series is a </a:t>
            </a:r>
            <a:r>
              <a:rPr lang="en-US" dirty="0" smtClean="0">
                <a:solidFill>
                  <a:srgbClr val="C00000"/>
                </a:solidFill>
              </a:rPr>
              <a:t>change</a:t>
            </a:r>
            <a:r>
              <a:rPr lang="en-US" dirty="0" smtClean="0"/>
              <a:t> between two equally spaced observations in a time series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29109" y="5722364"/>
                <a:ext cx="1752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9" y="5722364"/>
                <a:ext cx="175208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1689100" y="5099107"/>
            <a:ext cx="2616200" cy="515877"/>
          </a:xfrm>
          <a:prstGeom prst="round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Differencing on lag </a:t>
            </a:r>
            <a:r>
              <a:rPr lang="en-US" dirty="0" err="1" smtClean="0">
                <a:solidFill>
                  <a:srgbClr val="C00000"/>
                </a:solidFill>
              </a:rPr>
              <a:t>i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Differencing (Air Passengers Example)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8257" y="2223318"/>
            <a:ext cx="42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Variance Stabilized time series still shows both Trend and Seasonality</a:t>
            </a:r>
            <a:endParaRPr lang="en-US" dirty="0"/>
          </a:p>
        </p:txBody>
      </p:sp>
      <p:sp>
        <p:nvSpPr>
          <p:cNvPr id="10" name="Down Arrow Callout 9"/>
          <p:cNvSpPr/>
          <p:nvPr/>
        </p:nvSpPr>
        <p:spPr>
          <a:xfrm>
            <a:off x="6858000" y="3067201"/>
            <a:ext cx="3200400" cy="698500"/>
          </a:xfrm>
          <a:prstGeom prst="downArrowCallou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Order Differencing (1)</a:t>
            </a:r>
            <a:endParaRPr lang="en-US" dirty="0"/>
          </a:p>
        </p:txBody>
      </p:sp>
      <p:sp>
        <p:nvSpPr>
          <p:cNvPr id="11" name="Down Arrow Callout 10"/>
          <p:cNvSpPr/>
          <p:nvPr/>
        </p:nvSpPr>
        <p:spPr>
          <a:xfrm>
            <a:off x="6858000" y="4539549"/>
            <a:ext cx="3200400" cy="698500"/>
          </a:xfrm>
          <a:prstGeom prst="downArrowCallo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Second Order Differencing (12)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78600" y="3963253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Trend is Removed, but Seasonality exists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94828" y="5345263"/>
            <a:ext cx="432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Seasonality also removed 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Got Stationary Series!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860682"/>
            <a:ext cx="4216400" cy="438685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820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Correlation Function (ACF)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2400" y="2006600"/>
            <a:ext cx="973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Autocorrelation is a correlation of a series with a delayed copy of itself. </a:t>
            </a:r>
          </a:p>
          <a:p>
            <a:r>
              <a:rPr lang="en-US" b="1" i="1" dirty="0" smtClean="0">
                <a:solidFill>
                  <a:srgbClr val="00B050"/>
                </a:solidFill>
              </a:rPr>
              <a:t>It is similarities between observations as a function of time lag between them</a:t>
            </a:r>
            <a:endParaRPr lang="en-US" b="1" i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66" y="2900466"/>
            <a:ext cx="4589145" cy="3337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06" y="2922171"/>
            <a:ext cx="4559300" cy="3315855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4769803" y="3355142"/>
            <a:ext cx="1951354" cy="1115258"/>
          </a:xfrm>
          <a:prstGeom prst="lef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Gradual Decay Non- Stationary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359400" y="4470400"/>
            <a:ext cx="2073566" cy="1168400"/>
          </a:xfrm>
          <a:prstGeom prst="rightArrow">
            <a:avLst/>
          </a:prstGeom>
          <a:solidFill>
            <a:srgbClr val="92D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Typical of </a:t>
            </a:r>
            <a:r>
              <a:rPr lang="en-US" sz="1600" dirty="0" smtClean="0">
                <a:solidFill>
                  <a:schemeClr val="tx1"/>
                </a:solidFill>
              </a:rPr>
              <a:t>“almost” Stationary </a:t>
            </a:r>
            <a:r>
              <a:rPr lang="en-US" sz="1600" dirty="0">
                <a:solidFill>
                  <a:schemeClr val="tx1"/>
                </a:solidFill>
              </a:rPr>
              <a:t>series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can be 3 types of data sets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Cross-Sectional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All data collected at specific </a:t>
            </a:r>
            <a:r>
              <a:rPr lang="en-US" sz="1800" dirty="0">
                <a:solidFill>
                  <a:schemeClr val="tx1"/>
                </a:solidFill>
              </a:rPr>
              <a:t>p</a:t>
            </a:r>
            <a:r>
              <a:rPr lang="en-US" sz="1800" dirty="0" smtClean="0">
                <a:solidFill>
                  <a:schemeClr val="tx1"/>
                </a:solidFill>
              </a:rPr>
              <a:t>oint in time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Does not vary over time</a:t>
            </a:r>
          </a:p>
          <a:p>
            <a:pPr lvl="5"/>
            <a:r>
              <a:rPr lang="en-US" sz="1800" dirty="0" smtClean="0">
                <a:solidFill>
                  <a:schemeClr val="tx1"/>
                </a:solidFill>
              </a:rPr>
              <a:t>Example: survey of heights of 100 subjects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Time-series</a:t>
            </a:r>
          </a:p>
          <a:p>
            <a:pPr lvl="5"/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is collected over time </a:t>
            </a:r>
          </a:p>
          <a:p>
            <a:pPr lvl="5"/>
            <a:r>
              <a:rPr lang="en-US" sz="1800" dirty="0"/>
              <a:t>C</a:t>
            </a:r>
            <a:r>
              <a:rPr lang="en-US" sz="1800" dirty="0" smtClean="0"/>
              <a:t>hanges </a:t>
            </a:r>
            <a:r>
              <a:rPr lang="en-US" sz="1800" dirty="0"/>
              <a:t>with </a:t>
            </a:r>
            <a:r>
              <a:rPr lang="en-US" sz="1800" dirty="0" smtClean="0"/>
              <a:t>time</a:t>
            </a:r>
          </a:p>
          <a:p>
            <a:pPr lvl="5"/>
            <a:r>
              <a:rPr lang="en-US" sz="1800" dirty="0" smtClean="0"/>
              <a:t>Example: weather, sales, market index, prices </a:t>
            </a:r>
          </a:p>
          <a:p>
            <a:r>
              <a:rPr lang="en-US" dirty="0" smtClean="0"/>
              <a:t>• </a:t>
            </a:r>
            <a:r>
              <a:rPr lang="en-US" b="1" dirty="0" smtClean="0">
                <a:solidFill>
                  <a:srgbClr val="FF0000"/>
                </a:solidFill>
              </a:rPr>
              <a:t>Panel data</a:t>
            </a:r>
          </a:p>
          <a:p>
            <a:pPr lvl="5"/>
            <a:r>
              <a:rPr lang="en-US" sz="1800" dirty="0" smtClean="0"/>
              <a:t>Panel data consists of data that is both time series and cross sectional.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65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Partial Auto Correlation Function (PACF)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2400" y="2006600"/>
            <a:ext cx="97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Partial correlation of a series with a delayed copy of itself removing effects of intermediate time 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45172"/>
            <a:ext cx="4381500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314" y="2645172"/>
            <a:ext cx="4154785" cy="332382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4896802" y="3191828"/>
            <a:ext cx="2151698" cy="1115258"/>
          </a:xfrm>
          <a:prstGeom prst="lef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Sudden Cut off after 1 Lag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638800" y="4470400"/>
            <a:ext cx="1928514" cy="1168400"/>
          </a:xfrm>
          <a:prstGeom prst="rightArrow">
            <a:avLst/>
          </a:prstGeom>
          <a:solidFill>
            <a:srgbClr val="92D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Sinusoidal Pattern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&amp; PACF for Stationary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4851400" cy="4184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454" y="1919032"/>
            <a:ext cx="4303889" cy="41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tests for Stationarity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082800"/>
            <a:ext cx="4114800" cy="863600"/>
          </a:xfrm>
          <a:prstGeom prst="roundRect">
            <a:avLst/>
          </a:prstGeom>
          <a:solidFill>
            <a:srgbClr val="FFFF00">
              <a:alpha val="5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Ljung</a:t>
            </a:r>
            <a:r>
              <a:rPr lang="mr-IN" sz="2400" b="1" dirty="0" smtClean="0">
                <a:solidFill>
                  <a:schemeClr val="accent4">
                    <a:lumMod val="75000"/>
                  </a:schemeClr>
                </a:solidFill>
              </a:rPr>
              <a:t>–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Box Test</a:t>
            </a: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Box.test</a:t>
            </a:r>
            <a:r>
              <a:rPr lang="en-US" i="1" dirty="0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ln>
                <a:solidFill>
                  <a:srgbClr val="0070C0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3528060"/>
            <a:ext cx="4114800" cy="863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Augmented Dickey-Fuller Test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adf.test</a:t>
            </a:r>
            <a:r>
              <a:rPr lang="en-US" i="1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ln>
                <a:solidFill>
                  <a:srgbClr val="0070C0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97280" y="5168900"/>
            <a:ext cx="4114800" cy="863600"/>
          </a:xfrm>
          <a:prstGeom prst="roundRect">
            <a:avLst/>
          </a:prstGeom>
          <a:solidFill>
            <a:srgbClr val="92D050">
              <a:alpha val="5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Kwiatkowski-Phillips-Schmidt-Shin Test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i="1" dirty="0" err="1" smtClean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kpss.test</a:t>
            </a:r>
            <a:r>
              <a:rPr lang="en-US" i="1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ln>
                <a:solidFill>
                  <a:srgbClr val="0070C0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12080" y="236220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212080" y="560070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14620" y="3883660"/>
            <a:ext cx="57912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91200" y="2066925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Examines whether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there is significant evidence for non-zero correlations at lags 1-20. </a:t>
            </a:r>
            <a:endParaRPr lang="en-US" sz="1600" dirty="0" smtClean="0">
              <a:solidFill>
                <a:schemeClr val="accent4">
                  <a:lumMod val="7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(i.e., less than 0.05) suggest that the series is stationary</a:t>
            </a:r>
            <a:endParaRPr lang="en-US" sz="1600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3496310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Tests for presence of Unit Root using an Auto-Regressive Model to optimize information criteria across multiple lags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suggest the data is stationary and doesn’t need to be differenced </a:t>
            </a:r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for stationarity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.</a:t>
            </a:r>
            <a:endParaRPr lang="en-US" sz="1600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1200" y="5137150"/>
            <a:ext cx="55372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ccepting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the null hypothesis means that the series is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stationarity.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</a:t>
            </a:r>
            <a:r>
              <a:rPr lang="en-US" sz="1600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mall 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p-values suggest that the </a:t>
            </a:r>
            <a:r>
              <a:rPr lang="en-US" sz="1600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series is not stationary</a:t>
            </a:r>
            <a:r>
              <a:rPr lang="en-US" sz="1600" dirty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 and a differencing is required.</a:t>
            </a:r>
            <a:endParaRPr lang="en-US" sz="1600" dirty="0">
              <a:solidFill>
                <a:srgbClr val="FF0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Models (AR)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2743954"/>
            <a:ext cx="10332720" cy="120032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An autoregressive (AR) model 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predicts future behavior based on past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behavior.</a:t>
            </a: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process is basically a 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 of the data in the current series against one or more past values in the same series.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98700" y="1930400"/>
            <a:ext cx="70866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a Series is Stationary, we can use models to </a:t>
            </a:r>
            <a:r>
              <a:rPr lang="en-US" smtClean="0"/>
              <a:t>predict behavior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4114800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AR(1)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02680" y="4135884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AR(2)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9290" y="5350864"/>
            <a:ext cx="168402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AR(p)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81300" y="4462043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623310" y="5685051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886700" y="4462044"/>
            <a:ext cx="257226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blipFill rotWithShape="0">
                <a:blip r:embed="rId5"/>
                <a:stretch>
                  <a:fillRect t="-84848" b="-1075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1919032"/>
            <a:ext cx="4787900" cy="28845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97280" y="2070100"/>
            <a:ext cx="4833620" cy="1219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New Cell Phone Demand on Launch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Gradual Decay of Demand post Launch day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3500" y="3644900"/>
            <a:ext cx="4140200" cy="646331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merican Typewriter Condensed Light" charset="0"/>
                <a:ea typeface="American Typewriter Condensed Light" charset="0"/>
                <a:cs typeface="American Typewriter Condensed Light" charset="0"/>
              </a:rPr>
              <a:t>Auto Regressive Model can be guessed by plotting ACF and PACF</a:t>
            </a:r>
            <a:endParaRPr lang="en-US" dirty="0">
              <a:latin typeface="American Typewriter Condensed Light" charset="0"/>
              <a:ea typeface="American Typewriter Condensed Light" charset="0"/>
              <a:cs typeface="American Typewriter Condensed Light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51043"/>
              </p:ext>
            </p:extLst>
          </p:nvPr>
        </p:nvGraphicFramePr>
        <p:xfrm>
          <a:off x="1097280" y="4985218"/>
          <a:ext cx="81279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PACF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Model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Exponential or Oscillating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Cut off at lag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 ‘p’</a:t>
                      </a:r>
                      <a:endParaRPr lang="en-US" b="1" dirty="0">
                        <a:solidFill>
                          <a:srgbClr val="0070C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7030A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AR(p) Model</a:t>
                      </a:r>
                      <a:endParaRPr lang="en-US" b="1" dirty="0">
                        <a:solidFill>
                          <a:srgbClr val="7030A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3441700" y="4291231"/>
            <a:ext cx="152400" cy="693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Regressive Model -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54200" y="5524500"/>
            <a:ext cx="303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Exponential Decay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24600" y="5524500"/>
            <a:ext cx="430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Cut off after lag 2, indicating AR(2)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098537"/>
            <a:ext cx="3784600" cy="33799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52700" y="1871695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ACF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109879"/>
            <a:ext cx="3771900" cy="33686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45400" y="185368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PACF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010400" y="3683000"/>
            <a:ext cx="1003300" cy="19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Models (MA)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98700" y="1930400"/>
            <a:ext cx="70866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a Series is Stationary, we can use models to predict behavior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2743954"/>
            <a:ext cx="10332720" cy="92333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An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moving average (MA)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model </a:t>
            </a:r>
            <a:r>
              <a:rPr lang="en-US" b="1" dirty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predicts future behavior based on past </a:t>
            </a:r>
            <a:r>
              <a:rPr lang="en-US" b="1" dirty="0" smtClean="0">
                <a:solidFill>
                  <a:srgbClr val="00B05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errors</a:t>
            </a: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process is basically a </a:t>
            </a:r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 of the data in the current series against 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past forecast errors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80" y="4114800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MA(1)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02680" y="4135884"/>
            <a:ext cx="1684020" cy="800100"/>
          </a:xfrm>
          <a:prstGeom prst="roundRect">
            <a:avLst/>
          </a:prstGeom>
          <a:solidFill>
            <a:srgbClr val="92D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MA(2)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39290" y="5350864"/>
            <a:ext cx="168402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MA(q)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781300" y="4462043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623310" y="5685051"/>
            <a:ext cx="266700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86700" y="4462044"/>
            <a:ext cx="257226" cy="131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43240"/>
                <a:ext cx="26797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26" y="4343240"/>
                <a:ext cx="32893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10" y="5555540"/>
                <a:ext cx="6012326" cy="390748"/>
              </a:xfrm>
              <a:prstGeom prst="rect">
                <a:avLst/>
              </a:prstGeom>
              <a:blipFill rotWithShape="0">
                <a:blip r:embed="rId5"/>
                <a:stretch>
                  <a:fillRect t="-84848" b="-1075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88" y="1919032"/>
            <a:ext cx="4724192" cy="28461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97280" y="2070100"/>
            <a:ext cx="4833620" cy="1219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Spike in Demand due to sudden drop in price erroneously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Shock is immediately decayed after price corrected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3500" y="3644900"/>
            <a:ext cx="4140200" cy="646331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merican Typewriter Condensed Light" charset="0"/>
                <a:ea typeface="American Typewriter Condensed Light" charset="0"/>
                <a:cs typeface="American Typewriter Condensed Light" charset="0"/>
              </a:rPr>
              <a:t>Moving Average Model can be guessed by plotting ACF and PACF</a:t>
            </a:r>
            <a:endParaRPr lang="en-US" dirty="0">
              <a:latin typeface="American Typewriter Condensed Light" charset="0"/>
              <a:ea typeface="American Typewriter Condensed Light" charset="0"/>
              <a:cs typeface="American Typewriter Condensed Light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73775"/>
              </p:ext>
            </p:extLst>
          </p:nvPr>
        </p:nvGraphicFramePr>
        <p:xfrm>
          <a:off x="1097280" y="4985218"/>
          <a:ext cx="8691296" cy="1183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3467100"/>
                <a:gridCol w="2676576"/>
              </a:tblGrid>
              <a:tr h="327033"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PACF Curve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smtClean="0"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Model</a:t>
                      </a:r>
                      <a:endParaRPr lang="en-US" i="0" dirty="0"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/>
                </a:tc>
              </a:tr>
              <a:tr h="817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Cut off at lag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 ‘q’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Exponential or Oscillating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7030A0"/>
                          </a:solidFill>
                          <a:latin typeface="Apple Chancery" charset="0"/>
                          <a:ea typeface="Apple Chancery" charset="0"/>
                          <a:cs typeface="Apple Chancery" charset="0"/>
                        </a:rPr>
                        <a:t>MA(q) Model</a:t>
                      </a:r>
                      <a:endParaRPr lang="en-US" b="1" dirty="0">
                        <a:solidFill>
                          <a:srgbClr val="7030A0"/>
                        </a:solidFill>
                        <a:latin typeface="Apple Chancery" charset="0"/>
                        <a:ea typeface="Apple Chancery" charset="0"/>
                        <a:cs typeface="Apple Chancery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3441700" y="4291231"/>
            <a:ext cx="152400" cy="693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 Model -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45300" y="5719506"/>
            <a:ext cx="303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Exponential Decay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33500" y="5759810"/>
            <a:ext cx="4305300" cy="444500"/>
          </a:xfrm>
          <a:prstGeom prst="roundRect">
            <a:avLst/>
          </a:prstGeom>
          <a:solidFill>
            <a:srgbClr val="92D050">
              <a:alpha val="51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Cut off after lag 2, indicating MA(2)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2700" y="1871695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ACF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645400" y="185368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PACF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153327"/>
            <a:ext cx="3759200" cy="335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153327"/>
            <a:ext cx="3657600" cy="326653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2" idx="0"/>
          </p:cNvCxnSpPr>
          <p:nvPr/>
        </p:nvCxnSpPr>
        <p:spPr>
          <a:xfrm flipH="1" flipV="1">
            <a:off x="1955800" y="3746500"/>
            <a:ext cx="1530350" cy="201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2172454"/>
            <a:ext cx="10332720" cy="120032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uto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egressive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ntegrated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oving </a:t>
            </a:r>
            <a:r>
              <a:rPr lang="en-US" b="1" dirty="0" smtClean="0">
                <a:solidFill>
                  <a:srgbClr val="0070C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verage Model</a:t>
            </a:r>
            <a:endParaRPr lang="en-US" b="1" dirty="0" smtClean="0">
              <a:solidFill>
                <a:srgbClr val="0070C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model is basically a filter which applies AR models, Differencing (I) models and MA Models to separate signal from noise. Signals are then extrapolated into future to make predictions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3390" y="4169764"/>
            <a:ext cx="2251710" cy="800100"/>
          </a:xfrm>
          <a:prstGeom prst="roundRect">
            <a:avLst/>
          </a:prstGeom>
          <a:solidFill>
            <a:srgbClr val="00B0F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ARIMA(p, d, q)</a:t>
            </a:r>
            <a:endParaRPr lang="en-US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3390" y="3568700"/>
            <a:ext cx="22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</a:t>
            </a:r>
            <a:r>
              <a:rPr lang="en-US" smtClean="0"/>
              <a:t>of Differencing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7590" y="5384800"/>
            <a:ext cx="24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Auto Regressive Terms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5384800"/>
            <a:ext cx="24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Moving Average Terms</a:t>
            </a:r>
            <a:endParaRPr lang="en-US" dirty="0"/>
          </a:p>
        </p:txBody>
      </p:sp>
      <p:cxnSp>
        <p:nvCxnSpPr>
          <p:cNvPr id="11" name="Curved Connector 10"/>
          <p:cNvCxnSpPr>
            <a:endCxn id="3" idx="2"/>
          </p:cNvCxnSpPr>
          <p:nvPr/>
        </p:nvCxnSpPr>
        <p:spPr>
          <a:xfrm rot="16200000" flipV="1">
            <a:off x="5368489" y="3958788"/>
            <a:ext cx="468868" cy="4273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8" idx="0"/>
          </p:cNvCxnSpPr>
          <p:nvPr/>
        </p:nvCxnSpPr>
        <p:spPr>
          <a:xfrm rot="10800000" flipV="1">
            <a:off x="3528696" y="4660900"/>
            <a:ext cx="2046605" cy="7239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9" idx="0"/>
          </p:cNvCxnSpPr>
          <p:nvPr/>
        </p:nvCxnSpPr>
        <p:spPr>
          <a:xfrm>
            <a:off x="6126480" y="4660900"/>
            <a:ext cx="1248410" cy="7239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1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it is used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4580" y="1845734"/>
            <a:ext cx="10058400" cy="4326466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Agricultural crop </a:t>
            </a:r>
            <a:r>
              <a:rPr lang="en-US" dirty="0"/>
              <a:t>y</a:t>
            </a:r>
            <a:r>
              <a:rPr lang="en-US" dirty="0" smtClean="0"/>
              <a:t>ields forecasting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Unit product sales forecasting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Average price forecasting (gas prices, inflation, rental prices)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Unemployment rate forecasting (city, state, national)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Utilization demand forecasting </a:t>
            </a:r>
            <a:r>
              <a:rPr lang="en-US" dirty="0"/>
              <a:t>(</a:t>
            </a:r>
            <a:r>
              <a:rPr lang="en-US" dirty="0" smtClean="0"/>
              <a:t>server, web traffic, industrial machines, utilities)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birth rate or hospitalization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Seizures, Heart attacks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size of certain populations (rabbits, rodents, bacteria, humans)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Forecasting passengers in train station or traffic on certain roads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Stock Price Forecasting (do not try at home!)</a:t>
            </a:r>
          </a:p>
        </p:txBody>
      </p:sp>
    </p:spTree>
    <p:extLst>
      <p:ext uri="{BB962C8B-B14F-4D97-AF65-F5344CB8AC3E}">
        <p14:creationId xmlns:p14="http://schemas.microsoft.com/office/powerpoint/2010/main" val="18495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919032"/>
            <a:ext cx="6342380" cy="2811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5017960"/>
            <a:ext cx="4057650" cy="12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1919032"/>
            <a:ext cx="5245100" cy="43709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76300" y="299720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Fit an ARIMA(1,1,0)(1,1,0)</a:t>
            </a:r>
            <a:r>
              <a:rPr lang="en-US" baseline="-25000" dirty="0" smtClean="0">
                <a:solidFill>
                  <a:schemeClr val="accent4">
                    <a:lumMod val="75000"/>
                  </a:schemeClr>
                </a:solidFill>
              </a:rPr>
              <a:t>12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Seasonal Model</a:t>
            </a:r>
            <a:r>
              <a:rPr lang="en-US" baseline="-25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6300" y="191903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Log Transform the Air Passengers Series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921000" y="273183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21000" y="3810000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6300" y="410449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Predict using the Model for 10 more years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908300" y="494641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300" y="524090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Apply Exponential Transformation to Predictions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5422900" y="3521723"/>
            <a:ext cx="2959100" cy="2125579"/>
          </a:xfrm>
          <a:prstGeom prst="straightConnector1">
            <a:avLst/>
          </a:prstGeom>
          <a:ln w="50800" cap="rnd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ARIMA Model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76300" y="2997200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Fit the </a:t>
            </a:r>
            <a:r>
              <a:rPr lang="en-US" b="1" u="sng" dirty="0" smtClean="0">
                <a:solidFill>
                  <a:srgbClr val="0070C0"/>
                </a:solidFill>
              </a:rPr>
              <a:t>best </a:t>
            </a:r>
            <a:r>
              <a:rPr lang="en-US" b="1" u="sng" dirty="0" err="1" smtClean="0">
                <a:solidFill>
                  <a:srgbClr val="0070C0"/>
                </a:solidFill>
              </a:rPr>
              <a:t>arima</a:t>
            </a:r>
            <a:r>
              <a:rPr lang="en-US" b="1" u="sng" dirty="0" smtClean="0">
                <a:solidFill>
                  <a:srgbClr val="0070C0"/>
                </a:solidFill>
              </a:rPr>
              <a:t> model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to </a:t>
            </a:r>
            <a:r>
              <a:rPr lang="en-US" b="1" i="1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Air Passengers</a:t>
            </a:r>
            <a:endParaRPr lang="en-US" b="1" i="1" dirty="0">
              <a:solidFill>
                <a:srgbClr val="0070C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6300" y="1919032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Use </a:t>
            </a:r>
            <a:r>
              <a:rPr lang="en-US" b="1" i="1" dirty="0" err="1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auto.arima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()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from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forecast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package to automatically select the best model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921000" y="2731832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21000" y="3810000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6300" y="4075368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Predict using the Model using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forecast()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for 10 more years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28" y="1919032"/>
            <a:ext cx="5012267" cy="3759200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921000" y="4888168"/>
            <a:ext cx="215900" cy="265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76300" y="5153536"/>
            <a:ext cx="4546600" cy="812800"/>
          </a:xfrm>
          <a:prstGeom prst="round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Plot using </a:t>
            </a:r>
            <a:r>
              <a:rPr lang="en-US" b="1" i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plot()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to get confidence intervals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2029564"/>
            <a:ext cx="5638800" cy="39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1845734"/>
            <a:ext cx="1016508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990600" y="2320714"/>
            <a:ext cx="5664200" cy="126576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Time Series </a:t>
            </a:r>
            <a:r>
              <a:rPr lang="en-US" b="1" dirty="0" smtClean="0">
                <a:solidFill>
                  <a:srgbClr val="0070C0"/>
                </a:solidFill>
              </a:rPr>
              <a:t>Description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To best capture or describe time series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To understand the underlying causes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90600" y="4136814"/>
            <a:ext cx="5664200" cy="1257300"/>
          </a:xfrm>
          <a:prstGeom prst="roundRect">
            <a:avLst/>
          </a:prstGeom>
          <a:solidFill>
            <a:srgbClr val="92D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70C0"/>
                </a:solidFill>
              </a:rPr>
              <a:t>Time Series </a:t>
            </a:r>
            <a:r>
              <a:rPr lang="en-US" b="1" dirty="0" smtClean="0">
                <a:solidFill>
                  <a:srgbClr val="0070C0"/>
                </a:solidFill>
              </a:rPr>
              <a:t>Forecasting</a:t>
            </a:r>
          </a:p>
          <a:p>
            <a:pPr>
              <a:lnSpc>
                <a:spcPct val="110000"/>
              </a:lnSpc>
            </a:pPr>
            <a:endParaRPr lang="en-US" b="1" dirty="0">
              <a:solidFill>
                <a:srgbClr val="0070C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Predictions about the future within confidence intervals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Using understanding and models built from the past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65390" y="2320714"/>
            <a:ext cx="2857500" cy="3073400"/>
          </a:xfrm>
          <a:prstGeom prst="round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How?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Decomposing 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a time </a:t>
            </a: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series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Modeling 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the parts</a:t>
            </a:r>
          </a:p>
        </p:txBody>
      </p:sp>
    </p:spTree>
    <p:extLst>
      <p:ext uri="{BB962C8B-B14F-4D97-AF65-F5344CB8AC3E}">
        <p14:creationId xmlns:p14="http://schemas.microsoft.com/office/powerpoint/2010/main" val="19813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228955"/>
            <a:ext cx="7293209" cy="366384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70055"/>
              </p:ext>
            </p:extLst>
          </p:nvPr>
        </p:nvGraphicFramePr>
        <p:xfrm>
          <a:off x="7844388" y="1854199"/>
          <a:ext cx="3928512" cy="4341069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964256"/>
                <a:gridCol w="1964256"/>
              </a:tblGrid>
              <a:tr h="11422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Trend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Overall Persistent Long Term movement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14058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Seasonal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Regular periodic fluctuations,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within 12 months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878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Cyclical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Repeated movements over 1 year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878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Irregular Random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Erratic or residual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 fluctuations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73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0" y="2062161"/>
            <a:ext cx="4022725" cy="402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1840978"/>
            <a:ext cx="4602480" cy="446509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21225" y="3409434"/>
            <a:ext cx="1933575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20297" y="358036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ecompose()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- Seasonal Adjustments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4400" y="3200402"/>
            <a:ext cx="43688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AirPassengers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AirPassengers$seasonal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1827605"/>
            <a:ext cx="4970780" cy="444747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47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Series- Trend Adjusted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4400" y="3200402"/>
            <a:ext cx="43688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AirPassengers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AirPassengers$trend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857363"/>
            <a:ext cx="4665980" cy="44132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80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Series- Trend Adjusted (log)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97280" y="3200402"/>
            <a:ext cx="4673600" cy="863600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og(</a:t>
            </a:r>
            <a:r>
              <a:rPr lang="en-US" dirty="0" err="1" smtClean="0"/>
              <a:t>AirPassengers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log(</a:t>
            </a:r>
            <a:r>
              <a:rPr lang="en-US" dirty="0" err="1" smtClean="0"/>
              <a:t>AirPassengers</a:t>
            </a:r>
            <a:r>
              <a:rPr lang="en-US" dirty="0" smtClean="0"/>
              <a:t>)$trend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1936644"/>
            <a:ext cx="4691380" cy="425471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11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5526</TotalTime>
  <Words>1282</Words>
  <Application>Microsoft Macintosh PowerPoint</Application>
  <PresentationFormat>Widescreen</PresentationFormat>
  <Paragraphs>196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American Typewriter</vt:lpstr>
      <vt:lpstr>American Typewriter Condensed Light</vt:lpstr>
      <vt:lpstr>Apple Chancery</vt:lpstr>
      <vt:lpstr>Athelas</vt:lpstr>
      <vt:lpstr>Calibri</vt:lpstr>
      <vt:lpstr>Calibri Light</vt:lpstr>
      <vt:lpstr>Cambria Math</vt:lpstr>
      <vt:lpstr>Mangal</vt:lpstr>
      <vt:lpstr>Arial</vt:lpstr>
      <vt:lpstr>Retrospect</vt:lpstr>
      <vt:lpstr>Introduction to Time Series Analysis</vt:lpstr>
      <vt:lpstr>Types of Data Sets</vt:lpstr>
      <vt:lpstr>Where it is used ?</vt:lpstr>
      <vt:lpstr>Time Series Analysis</vt:lpstr>
      <vt:lpstr>Time Series Components</vt:lpstr>
      <vt:lpstr>Time Series Decomposition</vt:lpstr>
      <vt:lpstr>Time Series - Seasonal Adjustments</vt:lpstr>
      <vt:lpstr>Time Series- Trend Adjusted</vt:lpstr>
      <vt:lpstr>Time Series- Trend Adjusted (log)</vt:lpstr>
      <vt:lpstr>Time Series - Seasonal Adjustments (log)</vt:lpstr>
      <vt:lpstr>Time Series – Random Fluctuations</vt:lpstr>
      <vt:lpstr>Stationary Time Series</vt:lpstr>
      <vt:lpstr>Stationary Time Series</vt:lpstr>
      <vt:lpstr>Stationary Time Series</vt:lpstr>
      <vt:lpstr>Stationary Time Series</vt:lpstr>
      <vt:lpstr>Box Cox Transformations</vt:lpstr>
      <vt:lpstr>Differencing</vt:lpstr>
      <vt:lpstr>Differencing (Air Passengers Example)</vt:lpstr>
      <vt:lpstr>Auto Correlation Function (ACF)</vt:lpstr>
      <vt:lpstr>Partial Auto Correlation Function (PACF)</vt:lpstr>
      <vt:lpstr>ACF &amp; PACF for Stationary Series</vt:lpstr>
      <vt:lpstr>Statistical tests for Stationarity </vt:lpstr>
      <vt:lpstr>Auto Regressive Models (AR)</vt:lpstr>
      <vt:lpstr>Auto Regressive - Example</vt:lpstr>
      <vt:lpstr>Auto Regressive Model - Selection</vt:lpstr>
      <vt:lpstr>Moving Average Models (MA)</vt:lpstr>
      <vt:lpstr>Moving Average - Example</vt:lpstr>
      <vt:lpstr>Moving Average Model - Selection</vt:lpstr>
      <vt:lpstr>ARIMA Models</vt:lpstr>
      <vt:lpstr>ARIMA Model Selection</vt:lpstr>
      <vt:lpstr>ARIMA Model Prediction</vt:lpstr>
      <vt:lpstr>ARIMA Model Prediction</vt:lpstr>
      <vt:lpstr>Summary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110</cp:revision>
  <dcterms:created xsi:type="dcterms:W3CDTF">2017-05-14T13:41:10Z</dcterms:created>
  <dcterms:modified xsi:type="dcterms:W3CDTF">2017-06-25T00:33:10Z</dcterms:modified>
</cp:coreProperties>
</file>